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gif>
</file>

<file path=ppt/media/image14.png>
</file>

<file path=ppt/media/image15.gif>
</file>

<file path=ppt/media/image16.gif>
</file>

<file path=ppt/media/image17.gif>
</file>

<file path=ppt/media/image18.png>
</file>

<file path=ppt/media/image19.jpg>
</file>

<file path=ppt/media/image2.png>
</file>

<file path=ppt/media/image20.jpg>
</file>

<file path=ppt/media/image21.jpg>
</file>

<file path=ppt/media/image22.png>
</file>

<file path=ppt/media/image23.png>
</file>

<file path=ppt/media/image24.png>
</file>

<file path=ppt/media/image25.jpg>
</file>

<file path=ppt/media/image26.png>
</file>

<file path=ppt/media/image27.png>
</file>

<file path=ppt/media/image28.png>
</file>

<file path=ppt/media/image29.png>
</file>

<file path=ppt/media/image3.png>
</file>

<file path=ppt/media/image30.gif>
</file>

<file path=ppt/media/image31.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78493fa16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78493fa16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78493fa161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78493fa161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78493fa16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78493fa16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78493fa16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78493fa16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78493fa16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78493fa16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78493fa161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78493fa161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78493fa16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78493fa16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78493fa16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78493fa16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bc6ba98fcf_0_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bc6ba98fcf_0_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78493fa1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78493fa1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bc6ba98fcf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bc6ba98fcf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bc6ba98fcf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bc6ba98fcf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bc6ba98fcf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bc6ba98fcf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bc6ba98fcf_0_8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bc6ba98fcf_0_8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bc6ba98fcf_0_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bc6ba98fcf_0_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784b3ee20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784b3ee20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78493fa16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78493fa16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bc6ba98fcf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bc6ba98fcf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bc6ba98fcf_0_8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bc6ba98fcf_0_8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bc6ba98fcf_0_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bc6ba98fcf_0_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bc6ba98fcf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bc6ba98fcf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bc6ba98fcf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bc6ba98fcf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bc6ba98fcf_0_9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bc6ba98fcf_0_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7878bd821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7878bd821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bc6ba98fcf_0_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bc6ba98fcf_0_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784b3ee2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784b3ee20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bc6ba98fcf_0_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bc6ba98fcf_0_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bc6ba98fcf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bc6ba98fcf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bc6ba98fcf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bc6ba98fcf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78493fa16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78493fa16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78493fa161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78493fa161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78493fa161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78493fa16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6.gif"/><Relationship Id="rId4" Type="http://schemas.openxmlformats.org/officeDocument/2006/relationships/image" Target="../media/image15.gif"/><Relationship Id="rId5" Type="http://schemas.openxmlformats.org/officeDocument/2006/relationships/image" Target="../media/image17.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0.gif"/><Relationship Id="rId4" Type="http://schemas.openxmlformats.org/officeDocument/2006/relationships/image" Target="../media/image2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4.png"/><Relationship Id="rId4"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9.png"/><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www.youtube.com/watch?v=14ExA_a6oCY" TargetMode="External"/><Relationship Id="rId4" Type="http://schemas.openxmlformats.org/officeDocument/2006/relationships/image" Target="../media/image1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Self balancing robots</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Simon Bunker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Proportional Gain</a:t>
            </a:r>
            <a:endParaRPr/>
          </a:p>
        </p:txBody>
      </p:sp>
      <p:sp>
        <p:nvSpPr>
          <p:cNvPr id="122" name="Google Shape;122;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value</a:t>
            </a:r>
            <a:r>
              <a:rPr lang="en"/>
              <a:t>: measured from our sensor</a:t>
            </a:r>
            <a:endParaRPr/>
          </a:p>
          <a:p>
            <a:pPr indent="0" lvl="0" marL="0" rtl="0" algn="l">
              <a:spcBef>
                <a:spcPts val="1200"/>
              </a:spcBef>
              <a:spcAft>
                <a:spcPts val="0"/>
              </a:spcAft>
              <a:buNone/>
            </a:pPr>
            <a:r>
              <a:rPr lang="en"/>
              <a:t>Setpoint: our desired value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	</a:t>
            </a:r>
            <a:endParaRPr/>
          </a:p>
          <a:p>
            <a:pPr indent="0" lvl="0" marL="0" rtl="0" algn="l">
              <a:spcBef>
                <a:spcPts val="1200"/>
              </a:spcBef>
              <a:spcAft>
                <a:spcPts val="0"/>
              </a:spcAft>
              <a:buNone/>
            </a:pPr>
            <a:r>
              <a:rPr lang="en"/>
              <a:t> </a:t>
            </a:r>
            <a:endParaRPr/>
          </a:p>
          <a:p>
            <a:pPr indent="0" lvl="0" marL="0" rtl="0" algn="l">
              <a:spcBef>
                <a:spcPts val="1200"/>
              </a:spcBef>
              <a:spcAft>
                <a:spcPts val="1200"/>
              </a:spcAft>
              <a:buNone/>
            </a:pPr>
            <a:r>
              <a:t/>
            </a:r>
            <a:endParaRPr/>
          </a:p>
        </p:txBody>
      </p:sp>
      <p:sp>
        <p:nvSpPr>
          <p:cNvPr id="123" name="Google Shape;123;p22"/>
          <p:cNvSpPr txBox="1"/>
          <p:nvPr/>
        </p:nvSpPr>
        <p:spPr>
          <a:xfrm>
            <a:off x="0" y="2141950"/>
            <a:ext cx="9144000" cy="1679400"/>
          </a:xfrm>
          <a:prstGeom prst="rect">
            <a:avLst/>
          </a:prstGeom>
          <a:noFill/>
          <a:ln>
            <a:noFill/>
          </a:ln>
        </p:spPr>
        <p:txBody>
          <a:bodyPr anchorCtr="0" anchor="ctr" bIns="91425" lIns="91425" spcFirstLastPara="1" rIns="91425" wrap="square" tIns="91425">
            <a:noAutofit/>
          </a:bodyPr>
          <a:lstStyle/>
          <a:p>
            <a:pPr indent="457200" lvl="0" marL="1828800" rtl="0" algn="l">
              <a:lnSpc>
                <a:spcPct val="115000"/>
              </a:lnSpc>
              <a:spcBef>
                <a:spcPts val="0"/>
              </a:spcBef>
              <a:spcAft>
                <a:spcPts val="0"/>
              </a:spcAft>
              <a:buNone/>
            </a:pPr>
            <a:r>
              <a:rPr b="1" lang="en" sz="3000">
                <a:solidFill>
                  <a:schemeClr val="dk1"/>
                </a:solidFill>
              </a:rPr>
              <a:t>Error = Setpoint - value</a:t>
            </a:r>
            <a:endParaRPr b="1" sz="3000">
              <a:solidFill>
                <a:schemeClr val="dk1"/>
              </a:solidFill>
            </a:endParaRPr>
          </a:p>
          <a:p>
            <a:pPr indent="0" lvl="0" marL="0" rtl="0" algn="ctr">
              <a:lnSpc>
                <a:spcPct val="115000"/>
              </a:lnSpc>
              <a:spcBef>
                <a:spcPts val="1200"/>
              </a:spcBef>
              <a:spcAft>
                <a:spcPts val="1200"/>
              </a:spcAft>
              <a:buNone/>
            </a:pPr>
            <a:r>
              <a:rPr b="1" lang="en" sz="3000">
                <a:solidFill>
                  <a:schemeClr val="dk1"/>
                </a:solidFill>
              </a:rPr>
              <a:t>P = Pgain * Error</a:t>
            </a:r>
            <a:endParaRPr b="1" sz="30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29" name="Google Shape;129;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0" name="Google Shape;130;p23"/>
          <p:cNvPicPr preferRelativeResize="0"/>
          <p:nvPr/>
        </p:nvPicPr>
        <p:blipFill>
          <a:blip r:embed="rId3">
            <a:alphaModFix/>
          </a:blip>
          <a:stretch>
            <a:fillRect/>
          </a:stretch>
        </p:blipFill>
        <p:spPr>
          <a:xfrm>
            <a:off x="1736375" y="445025"/>
            <a:ext cx="5311875" cy="3983900"/>
          </a:xfrm>
          <a:prstGeom prst="rect">
            <a:avLst/>
          </a:prstGeom>
          <a:noFill/>
          <a:ln>
            <a:noFill/>
          </a:ln>
        </p:spPr>
      </p:pic>
      <p:sp>
        <p:nvSpPr>
          <p:cNvPr id="131" name="Google Shape;131;p23"/>
          <p:cNvSpPr txBox="1"/>
          <p:nvPr/>
        </p:nvSpPr>
        <p:spPr>
          <a:xfrm>
            <a:off x="2311500" y="4502300"/>
            <a:ext cx="4521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https://github.com/jeremy7710/Simple-PID</a:t>
            </a:r>
            <a:endParaRPr sz="1800">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Differential Gain</a:t>
            </a:r>
            <a:endParaRPr/>
          </a:p>
        </p:txBody>
      </p:sp>
      <p:sp>
        <p:nvSpPr>
          <p:cNvPr id="137" name="Google Shape;137;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Gives us a brake (takes into account velocity)</a:t>
            </a:r>
            <a:endParaRPr/>
          </a:p>
          <a:p>
            <a:pPr indent="0" lvl="0" marL="0" rtl="0" algn="l">
              <a:spcBef>
                <a:spcPts val="1200"/>
              </a:spcBef>
              <a:spcAft>
                <a:spcPts val="0"/>
              </a:spcAft>
              <a:buNone/>
            </a:pPr>
            <a:r>
              <a:rPr lang="en"/>
              <a:t>Use difference from last sample</a:t>
            </a:r>
            <a:endParaRPr/>
          </a:p>
          <a:p>
            <a:pPr indent="0" lvl="0" marL="0" rtl="0" algn="l">
              <a:spcBef>
                <a:spcPts val="1200"/>
              </a:spcBef>
              <a:spcAft>
                <a:spcPts val="0"/>
              </a:spcAft>
              <a:buNone/>
            </a:pPr>
            <a:r>
              <a:rPr lang="en"/>
              <a:t>We can get good results from just a PD controller</a:t>
            </a:r>
            <a:endParaRPr/>
          </a:p>
          <a:p>
            <a:pPr indent="0" lvl="0" marL="0" rtl="0" algn="l">
              <a:spcBef>
                <a:spcPts val="1200"/>
              </a:spcBef>
              <a:spcAft>
                <a:spcPts val="0"/>
              </a:spcAft>
              <a:buNone/>
            </a:pPr>
            <a:r>
              <a:rPr lang="en"/>
              <a:t>	</a:t>
            </a:r>
            <a:endParaRPr/>
          </a:p>
          <a:p>
            <a:pPr indent="0" lvl="0" marL="0" rtl="0" algn="l">
              <a:spcBef>
                <a:spcPts val="1200"/>
              </a:spcBef>
              <a:spcAft>
                <a:spcPts val="0"/>
              </a:spcAft>
              <a:buNone/>
            </a:pPr>
            <a:r>
              <a:rPr lang="en"/>
              <a:t> </a:t>
            </a:r>
            <a:endParaRPr/>
          </a:p>
          <a:p>
            <a:pPr indent="0" lvl="0" marL="0" rtl="0" algn="l">
              <a:spcBef>
                <a:spcPts val="1200"/>
              </a:spcBef>
              <a:spcAft>
                <a:spcPts val="1200"/>
              </a:spcAft>
              <a:buNone/>
            </a:pPr>
            <a:r>
              <a:t/>
            </a:r>
            <a:endParaRPr/>
          </a:p>
        </p:txBody>
      </p:sp>
      <p:sp>
        <p:nvSpPr>
          <p:cNvPr id="138" name="Google Shape;138;p24"/>
          <p:cNvSpPr txBox="1"/>
          <p:nvPr/>
        </p:nvSpPr>
        <p:spPr>
          <a:xfrm>
            <a:off x="0" y="2623450"/>
            <a:ext cx="9144000" cy="1197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b="1" lang="en" sz="3000">
                <a:solidFill>
                  <a:schemeClr val="dk1"/>
                </a:solidFill>
              </a:rPr>
              <a:t>D</a:t>
            </a:r>
            <a:r>
              <a:rPr b="1" lang="en" sz="3000">
                <a:solidFill>
                  <a:schemeClr val="dk1"/>
                </a:solidFill>
              </a:rPr>
              <a:t> = Dgain * (Error - Last Error)</a:t>
            </a:r>
            <a:endParaRPr b="1" sz="30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44" name="Google Shape;144;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5" name="Google Shape;145;p25"/>
          <p:cNvPicPr preferRelativeResize="0"/>
          <p:nvPr/>
        </p:nvPicPr>
        <p:blipFill>
          <a:blip r:embed="rId3">
            <a:alphaModFix/>
          </a:blip>
          <a:stretch>
            <a:fillRect/>
          </a:stretch>
        </p:blipFill>
        <p:spPr>
          <a:xfrm>
            <a:off x="1880338" y="388600"/>
            <a:ext cx="5383325" cy="4037500"/>
          </a:xfrm>
          <a:prstGeom prst="rect">
            <a:avLst/>
          </a:prstGeom>
          <a:noFill/>
          <a:ln>
            <a:noFill/>
          </a:ln>
        </p:spPr>
      </p:pic>
      <p:sp>
        <p:nvSpPr>
          <p:cNvPr id="146" name="Google Shape;146;p25"/>
          <p:cNvSpPr txBox="1"/>
          <p:nvPr/>
        </p:nvSpPr>
        <p:spPr>
          <a:xfrm>
            <a:off x="2311500" y="4502300"/>
            <a:ext cx="4521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https://github.com/jeremy7710/Simple-PID</a:t>
            </a:r>
            <a:endParaRPr sz="1800">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Integral Gain</a:t>
            </a:r>
            <a:endParaRPr/>
          </a:p>
        </p:txBody>
      </p:sp>
      <p:sp>
        <p:nvSpPr>
          <p:cNvPr id="152" name="Google Shape;15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Ideally our error would be zero</a:t>
            </a:r>
            <a:endParaRPr/>
          </a:p>
          <a:p>
            <a:pPr indent="0" lvl="0" marL="0" rtl="0" algn="l">
              <a:spcBef>
                <a:spcPts val="1200"/>
              </a:spcBef>
              <a:spcAft>
                <a:spcPts val="0"/>
              </a:spcAft>
              <a:buNone/>
            </a:pPr>
            <a:r>
              <a:rPr lang="en"/>
              <a:t>Accumulates error for each sample</a:t>
            </a:r>
            <a:endParaRPr/>
          </a:p>
          <a:p>
            <a:pPr indent="0" lvl="0" marL="0" rtl="0" algn="l">
              <a:spcBef>
                <a:spcPts val="1200"/>
              </a:spcBef>
              <a:spcAft>
                <a:spcPts val="0"/>
              </a:spcAft>
              <a:buNone/>
            </a:pPr>
            <a:r>
              <a:rPr lang="en"/>
              <a:t>Tries to compensate for physical errors eg wind, friction</a:t>
            </a:r>
            <a:endParaRPr/>
          </a:p>
          <a:p>
            <a:pPr indent="0" lvl="0" marL="0" rtl="0" algn="l">
              <a:spcBef>
                <a:spcPts val="1200"/>
              </a:spcBef>
              <a:spcAft>
                <a:spcPts val="0"/>
              </a:spcAft>
              <a:buNone/>
            </a:pPr>
            <a:r>
              <a:rPr lang="en"/>
              <a:t>	</a:t>
            </a:r>
            <a:endParaRPr/>
          </a:p>
          <a:p>
            <a:pPr indent="0" lvl="0" marL="0" rtl="0" algn="l">
              <a:spcBef>
                <a:spcPts val="1200"/>
              </a:spcBef>
              <a:spcAft>
                <a:spcPts val="0"/>
              </a:spcAft>
              <a:buNone/>
            </a:pPr>
            <a:r>
              <a:rPr lang="en"/>
              <a:t> </a:t>
            </a:r>
            <a:endParaRPr/>
          </a:p>
          <a:p>
            <a:pPr indent="0" lvl="0" marL="0" rtl="0" algn="l">
              <a:spcBef>
                <a:spcPts val="1200"/>
              </a:spcBef>
              <a:spcAft>
                <a:spcPts val="1200"/>
              </a:spcAft>
              <a:buNone/>
            </a:pPr>
            <a:r>
              <a:t/>
            </a:r>
            <a:endParaRPr/>
          </a:p>
        </p:txBody>
      </p:sp>
      <p:sp>
        <p:nvSpPr>
          <p:cNvPr id="153" name="Google Shape;153;p26"/>
          <p:cNvSpPr txBox="1"/>
          <p:nvPr/>
        </p:nvSpPr>
        <p:spPr>
          <a:xfrm>
            <a:off x="0" y="2623450"/>
            <a:ext cx="9144000" cy="1197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3000">
                <a:solidFill>
                  <a:schemeClr val="dk1"/>
                </a:solidFill>
              </a:rPr>
              <a:t>Accumulated Error += Error</a:t>
            </a:r>
            <a:endParaRPr b="1" sz="3000">
              <a:solidFill>
                <a:schemeClr val="dk1"/>
              </a:solidFill>
            </a:endParaRPr>
          </a:p>
          <a:p>
            <a:pPr indent="0" lvl="0" marL="0" rtl="0" algn="ctr">
              <a:lnSpc>
                <a:spcPct val="115000"/>
              </a:lnSpc>
              <a:spcBef>
                <a:spcPts val="1200"/>
              </a:spcBef>
              <a:spcAft>
                <a:spcPts val="1200"/>
              </a:spcAft>
              <a:buNone/>
            </a:pPr>
            <a:r>
              <a:rPr b="1" lang="en" sz="3000">
                <a:solidFill>
                  <a:schemeClr val="dk1"/>
                </a:solidFill>
              </a:rPr>
              <a:t>I = Igain * </a:t>
            </a:r>
            <a:r>
              <a:rPr b="1" lang="en" sz="3000">
                <a:solidFill>
                  <a:schemeClr val="dk1"/>
                </a:solidFill>
              </a:rPr>
              <a:t>Accumulated Error</a:t>
            </a:r>
            <a:endParaRPr b="1" sz="30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59" name="Google Shape;159;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0" name="Google Shape;160;p27"/>
          <p:cNvPicPr preferRelativeResize="0"/>
          <p:nvPr/>
        </p:nvPicPr>
        <p:blipFill>
          <a:blip r:embed="rId3">
            <a:alphaModFix/>
          </a:blip>
          <a:stretch>
            <a:fillRect/>
          </a:stretch>
        </p:blipFill>
        <p:spPr>
          <a:xfrm>
            <a:off x="1906287" y="445025"/>
            <a:ext cx="5331426" cy="3998575"/>
          </a:xfrm>
          <a:prstGeom prst="rect">
            <a:avLst/>
          </a:prstGeom>
          <a:noFill/>
          <a:ln>
            <a:noFill/>
          </a:ln>
        </p:spPr>
      </p:pic>
      <p:sp>
        <p:nvSpPr>
          <p:cNvPr id="161" name="Google Shape;161;p27"/>
          <p:cNvSpPr txBox="1"/>
          <p:nvPr/>
        </p:nvSpPr>
        <p:spPr>
          <a:xfrm>
            <a:off x="2311500" y="4502300"/>
            <a:ext cx="4521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https://github.com/jeremy7710/Simple-PID</a:t>
            </a:r>
            <a:endParaRPr sz="1800">
              <a:solidFill>
                <a:schemeClr val="lt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Overall Gain</a:t>
            </a:r>
            <a:endParaRPr/>
          </a:p>
        </p:txBody>
      </p:sp>
      <p:sp>
        <p:nvSpPr>
          <p:cNvPr id="167" name="Google Shape;167;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a:t>
            </a:r>
            <a:r>
              <a:rPr lang="en"/>
              <a:t>dd gains together to get complete control</a:t>
            </a:r>
            <a:endParaRPr/>
          </a:p>
          <a:p>
            <a:pPr indent="0" lvl="0" marL="0" rtl="0" algn="l">
              <a:spcBef>
                <a:spcPts val="1200"/>
              </a:spcBef>
              <a:spcAft>
                <a:spcPts val="0"/>
              </a:spcAft>
              <a:buNone/>
            </a:pPr>
            <a:r>
              <a:rPr lang="en"/>
              <a:t>Actual  gain values depends on the whole system - your system will be different!</a:t>
            </a:r>
            <a:endParaRPr/>
          </a:p>
          <a:p>
            <a:pPr indent="0" lvl="0" marL="0" rtl="0" algn="l">
              <a:spcBef>
                <a:spcPts val="1200"/>
              </a:spcBef>
              <a:spcAft>
                <a:spcPts val="0"/>
              </a:spcAft>
              <a:buNone/>
            </a:pPr>
            <a:r>
              <a:rPr lang="en"/>
              <a:t>There is a very good existing Arduino PID library</a:t>
            </a:r>
            <a:endParaRPr/>
          </a:p>
          <a:p>
            <a:pPr indent="0" lvl="0" marL="0" rtl="0" algn="l">
              <a:spcBef>
                <a:spcPts val="1200"/>
              </a:spcBef>
              <a:spcAft>
                <a:spcPts val="0"/>
              </a:spcAft>
              <a:buNone/>
            </a:pPr>
            <a:r>
              <a:rPr lang="en"/>
              <a:t>Smaller time samples make I and D values more accurate</a:t>
            </a:r>
            <a:endParaRPr/>
          </a:p>
          <a:p>
            <a:pPr indent="0" lvl="0" marL="0" rtl="0" algn="l">
              <a:spcBef>
                <a:spcPts val="1200"/>
              </a:spcBef>
              <a:spcAft>
                <a:spcPts val="1200"/>
              </a:spcAft>
              <a:buNone/>
            </a:pPr>
            <a:r>
              <a:t/>
            </a:r>
            <a:endParaRPr/>
          </a:p>
        </p:txBody>
      </p:sp>
      <p:sp>
        <p:nvSpPr>
          <p:cNvPr id="168" name="Google Shape;168;p28"/>
          <p:cNvSpPr txBox="1"/>
          <p:nvPr/>
        </p:nvSpPr>
        <p:spPr>
          <a:xfrm>
            <a:off x="-58725" y="3187125"/>
            <a:ext cx="9144000" cy="1197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b="1" lang="en" sz="3000">
                <a:solidFill>
                  <a:schemeClr val="dk1"/>
                </a:solidFill>
              </a:rPr>
              <a:t>Compensation Speed = P + I + D</a:t>
            </a:r>
            <a:endParaRPr b="1" sz="30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My Robot</a:t>
            </a:r>
            <a:endParaRPr/>
          </a:p>
        </p:txBody>
      </p:sp>
      <p:sp>
        <p:nvSpPr>
          <p:cNvPr id="174" name="Google Shape;174;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5" name="Google Shape;175;p29"/>
          <p:cNvPicPr preferRelativeResize="0"/>
          <p:nvPr/>
        </p:nvPicPr>
        <p:blipFill>
          <a:blip r:embed="rId3">
            <a:alphaModFix/>
          </a:blip>
          <a:stretch>
            <a:fillRect/>
          </a:stretch>
        </p:blipFill>
        <p:spPr>
          <a:xfrm>
            <a:off x="2906273" y="739825"/>
            <a:ext cx="3018574" cy="391517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My original robot kit</a:t>
            </a:r>
            <a:endParaRPr/>
          </a:p>
        </p:txBody>
      </p:sp>
      <p:sp>
        <p:nvSpPr>
          <p:cNvPr id="181" name="Google Shape;181;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Ultrasonic wall dodging robot from Jaycar</a:t>
            </a:r>
            <a:endParaRPr/>
          </a:p>
        </p:txBody>
      </p:sp>
      <p:pic>
        <p:nvPicPr>
          <p:cNvPr id="182" name="Google Shape;182;p30"/>
          <p:cNvPicPr preferRelativeResize="0"/>
          <p:nvPr/>
        </p:nvPicPr>
        <p:blipFill>
          <a:blip r:embed="rId3">
            <a:alphaModFix/>
          </a:blip>
          <a:stretch>
            <a:fillRect/>
          </a:stretch>
        </p:blipFill>
        <p:spPr>
          <a:xfrm>
            <a:off x="1651088" y="1634350"/>
            <a:ext cx="5841826" cy="32860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Sensors</a:t>
            </a:r>
            <a:endParaRPr/>
          </a:p>
        </p:txBody>
      </p:sp>
      <p:sp>
        <p:nvSpPr>
          <p:cNvPr id="188" name="Google Shape;188;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9" name="Google Shape;189;p31"/>
          <p:cNvPicPr preferRelativeResize="0"/>
          <p:nvPr/>
        </p:nvPicPr>
        <p:blipFill>
          <a:blip r:embed="rId3">
            <a:alphaModFix/>
          </a:blip>
          <a:stretch>
            <a:fillRect/>
          </a:stretch>
        </p:blipFill>
        <p:spPr>
          <a:xfrm>
            <a:off x="2190750" y="1225588"/>
            <a:ext cx="4762500" cy="3343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self balancing robots</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62" name="Google Shape;62;p14"/>
          <p:cNvPicPr preferRelativeResize="0"/>
          <p:nvPr/>
        </p:nvPicPr>
        <p:blipFill>
          <a:blip r:embed="rId3">
            <a:alphaModFix/>
          </a:blip>
          <a:stretch>
            <a:fillRect/>
          </a:stretch>
        </p:blipFill>
        <p:spPr>
          <a:xfrm>
            <a:off x="3479975" y="1925088"/>
            <a:ext cx="2184054" cy="1947575"/>
          </a:xfrm>
          <a:prstGeom prst="rect">
            <a:avLst/>
          </a:prstGeom>
          <a:noFill/>
          <a:ln>
            <a:noFill/>
          </a:ln>
        </p:spPr>
      </p:pic>
      <p:pic>
        <p:nvPicPr>
          <p:cNvPr id="63" name="Google Shape;63;p14"/>
          <p:cNvPicPr preferRelativeResize="0"/>
          <p:nvPr/>
        </p:nvPicPr>
        <p:blipFill>
          <a:blip r:embed="rId4">
            <a:alphaModFix/>
          </a:blip>
          <a:stretch>
            <a:fillRect/>
          </a:stretch>
        </p:blipFill>
        <p:spPr>
          <a:xfrm>
            <a:off x="6030625" y="1956713"/>
            <a:ext cx="2711850" cy="1807907"/>
          </a:xfrm>
          <a:prstGeom prst="rect">
            <a:avLst/>
          </a:prstGeom>
          <a:noFill/>
          <a:ln>
            <a:noFill/>
          </a:ln>
        </p:spPr>
      </p:pic>
      <p:pic>
        <p:nvPicPr>
          <p:cNvPr id="64" name="Google Shape;64;p14"/>
          <p:cNvPicPr preferRelativeResize="0"/>
          <p:nvPr/>
        </p:nvPicPr>
        <p:blipFill>
          <a:blip r:embed="rId5">
            <a:alphaModFix/>
          </a:blip>
          <a:stretch>
            <a:fillRect/>
          </a:stretch>
        </p:blipFill>
        <p:spPr>
          <a:xfrm>
            <a:off x="311702" y="1925100"/>
            <a:ext cx="2921397" cy="19475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Inertial Measurement Unit (IMU)</a:t>
            </a:r>
            <a:endParaRPr/>
          </a:p>
        </p:txBody>
      </p:sp>
      <p:sp>
        <p:nvSpPr>
          <p:cNvPr id="195" name="Google Shape;195;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LSM303D accelerometer</a:t>
            </a:r>
            <a:endParaRPr/>
          </a:p>
          <a:p>
            <a:pPr indent="0" lvl="0" marL="0" rtl="0" algn="l">
              <a:spcBef>
                <a:spcPts val="1200"/>
              </a:spcBef>
              <a:spcAft>
                <a:spcPts val="0"/>
              </a:spcAft>
              <a:buNone/>
            </a:pPr>
            <a:r>
              <a:rPr lang="en"/>
              <a:t>L3GD20 gyroscope</a:t>
            </a:r>
            <a:endParaRPr/>
          </a:p>
          <a:p>
            <a:pPr indent="0" lvl="0" marL="0" rtl="0" algn="l">
              <a:spcBef>
                <a:spcPts val="1200"/>
              </a:spcBef>
              <a:spcAft>
                <a:spcPts val="1200"/>
              </a:spcAft>
              <a:buNone/>
            </a:pPr>
            <a:r>
              <a:rPr lang="en"/>
              <a:t>BMP180 temperature</a:t>
            </a:r>
            <a:endParaRPr/>
          </a:p>
        </p:txBody>
      </p:sp>
      <p:pic>
        <p:nvPicPr>
          <p:cNvPr id="196" name="Google Shape;196;p32"/>
          <p:cNvPicPr preferRelativeResize="0"/>
          <p:nvPr/>
        </p:nvPicPr>
        <p:blipFill>
          <a:blip r:embed="rId3">
            <a:alphaModFix/>
          </a:blip>
          <a:stretch>
            <a:fillRect/>
          </a:stretch>
        </p:blipFill>
        <p:spPr>
          <a:xfrm>
            <a:off x="4301175" y="1103125"/>
            <a:ext cx="3416400" cy="3416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Micro Electrical Mechanical Systems (MEMS)</a:t>
            </a:r>
            <a:endParaRPr/>
          </a:p>
        </p:txBody>
      </p:sp>
      <p:sp>
        <p:nvSpPr>
          <p:cNvPr id="202" name="Google Shape;202;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Tiny weights are constantly vibrated</a:t>
            </a:r>
            <a:endParaRPr/>
          </a:p>
          <a:p>
            <a:pPr indent="0" lvl="0" marL="0" rtl="0" algn="l">
              <a:spcBef>
                <a:spcPts val="1200"/>
              </a:spcBef>
              <a:spcAft>
                <a:spcPts val="0"/>
              </a:spcAft>
              <a:buNone/>
            </a:pPr>
            <a:r>
              <a:rPr lang="en"/>
              <a:t>Any rotation induces a Coriolis force at 90 degrees to </a:t>
            </a:r>
            <a:r>
              <a:rPr lang="en"/>
              <a:t>the direction of motion</a:t>
            </a:r>
            <a:endParaRPr/>
          </a:p>
          <a:p>
            <a:pPr indent="0" lvl="0" marL="0" rtl="0" algn="l">
              <a:spcBef>
                <a:spcPts val="1200"/>
              </a:spcBef>
              <a:spcAft>
                <a:spcPts val="1200"/>
              </a:spcAft>
              <a:buNone/>
            </a:pPr>
            <a:r>
              <a:rPr lang="en"/>
              <a:t>Detected as a change in </a:t>
            </a:r>
            <a:r>
              <a:rPr lang="en"/>
              <a:t>piezoelectric</a:t>
            </a:r>
            <a:r>
              <a:rPr lang="en"/>
              <a:t> capacitance</a:t>
            </a:r>
            <a:endParaRPr/>
          </a:p>
        </p:txBody>
      </p:sp>
      <p:sp>
        <p:nvSpPr>
          <p:cNvPr id="203" name="Google Shape;203;p33"/>
          <p:cNvSpPr txBox="1"/>
          <p:nvPr/>
        </p:nvSpPr>
        <p:spPr>
          <a:xfrm>
            <a:off x="366375" y="4631500"/>
            <a:ext cx="8278800" cy="28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2"/>
                </a:solidFill>
              </a:rPr>
              <a:t>https://lastminuteengineers.com/mpu6050-accel-gyro-arduino-tutorial/</a:t>
            </a:r>
            <a:endParaRPr sz="1000">
              <a:solidFill>
                <a:schemeClr val="lt2"/>
              </a:solidFill>
            </a:endParaRPr>
          </a:p>
        </p:txBody>
      </p:sp>
      <p:pic>
        <p:nvPicPr>
          <p:cNvPr id="204" name="Google Shape;204;p33"/>
          <p:cNvPicPr preferRelativeResize="0"/>
          <p:nvPr/>
        </p:nvPicPr>
        <p:blipFill>
          <a:blip r:embed="rId3">
            <a:alphaModFix/>
          </a:blip>
          <a:stretch>
            <a:fillRect/>
          </a:stretch>
        </p:blipFill>
        <p:spPr>
          <a:xfrm>
            <a:off x="2759800" y="2571750"/>
            <a:ext cx="2814115" cy="19971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10" name="Google Shape;210;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 direction will determine which weights have a Coriolis force applied to them</a:t>
            </a:r>
            <a:endParaRPr/>
          </a:p>
        </p:txBody>
      </p:sp>
      <p:pic>
        <p:nvPicPr>
          <p:cNvPr id="211" name="Google Shape;211;p34"/>
          <p:cNvPicPr preferRelativeResize="0"/>
          <p:nvPr/>
        </p:nvPicPr>
        <p:blipFill>
          <a:blip r:embed="rId3">
            <a:alphaModFix/>
          </a:blip>
          <a:stretch>
            <a:fillRect/>
          </a:stretch>
        </p:blipFill>
        <p:spPr>
          <a:xfrm>
            <a:off x="3385961" y="2083225"/>
            <a:ext cx="2725226" cy="2086298"/>
          </a:xfrm>
          <a:prstGeom prst="rect">
            <a:avLst/>
          </a:prstGeom>
          <a:noFill/>
          <a:ln>
            <a:noFill/>
          </a:ln>
        </p:spPr>
      </p:pic>
      <p:pic>
        <p:nvPicPr>
          <p:cNvPr id="212" name="Google Shape;212;p34"/>
          <p:cNvPicPr preferRelativeResize="0"/>
          <p:nvPr/>
        </p:nvPicPr>
        <p:blipFill>
          <a:blip r:embed="rId4">
            <a:alphaModFix/>
          </a:blip>
          <a:stretch>
            <a:fillRect/>
          </a:stretch>
        </p:blipFill>
        <p:spPr>
          <a:xfrm>
            <a:off x="530801" y="2083225"/>
            <a:ext cx="2213099" cy="2086299"/>
          </a:xfrm>
          <a:prstGeom prst="rect">
            <a:avLst/>
          </a:prstGeom>
          <a:noFill/>
          <a:ln>
            <a:noFill/>
          </a:ln>
        </p:spPr>
      </p:pic>
      <p:pic>
        <p:nvPicPr>
          <p:cNvPr id="213" name="Google Shape;213;p34"/>
          <p:cNvPicPr preferRelativeResize="0"/>
          <p:nvPr/>
        </p:nvPicPr>
        <p:blipFill>
          <a:blip r:embed="rId5">
            <a:alphaModFix/>
          </a:blip>
          <a:stretch>
            <a:fillRect/>
          </a:stretch>
        </p:blipFill>
        <p:spPr>
          <a:xfrm>
            <a:off x="6901070" y="2083226"/>
            <a:ext cx="1802956" cy="20862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Calibration</a:t>
            </a:r>
            <a:endParaRPr/>
          </a:p>
        </p:txBody>
      </p:sp>
      <p:sp>
        <p:nvSpPr>
          <p:cNvPr id="219" name="Google Shape;219;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Sensors have noise</a:t>
            </a:r>
            <a:endParaRPr/>
          </a:p>
          <a:p>
            <a:pPr indent="0" lvl="0" marL="0" rtl="0" algn="l">
              <a:spcBef>
                <a:spcPts val="1200"/>
              </a:spcBef>
              <a:spcAft>
                <a:spcPts val="0"/>
              </a:spcAft>
              <a:buNone/>
            </a:pPr>
            <a:r>
              <a:rPr lang="en"/>
              <a:t>Gyroscopes drift over time</a:t>
            </a:r>
            <a:endParaRPr/>
          </a:p>
          <a:p>
            <a:pPr indent="0" lvl="0" marL="0" rtl="0" algn="l">
              <a:spcBef>
                <a:spcPts val="1200"/>
              </a:spcBef>
              <a:spcAft>
                <a:spcPts val="0"/>
              </a:spcAft>
              <a:buNone/>
            </a:pPr>
            <a:r>
              <a:rPr lang="en"/>
              <a:t>Important to have calibrated start position</a:t>
            </a:r>
            <a:endParaRPr/>
          </a:p>
          <a:p>
            <a:pPr indent="0" lvl="0" marL="0" rtl="0" algn="l">
              <a:spcBef>
                <a:spcPts val="1200"/>
              </a:spcBef>
              <a:spcAft>
                <a:spcPts val="0"/>
              </a:spcAft>
              <a:buNone/>
            </a:pPr>
            <a:r>
              <a:rPr lang="en"/>
              <a:t>We can use other sensors to calibrate at runtime</a:t>
            </a:r>
            <a:endParaRPr/>
          </a:p>
          <a:p>
            <a:pPr indent="-342900" lvl="0" marL="457200" rtl="0" algn="l">
              <a:spcBef>
                <a:spcPts val="1200"/>
              </a:spcBef>
              <a:spcAft>
                <a:spcPts val="0"/>
              </a:spcAft>
              <a:buSzPts val="1800"/>
              <a:buChar char="●"/>
            </a:pPr>
            <a:r>
              <a:rPr lang="en"/>
              <a:t>Accelerometer</a:t>
            </a:r>
            <a:endParaRPr/>
          </a:p>
          <a:p>
            <a:pPr indent="-342900" lvl="0" marL="457200" rtl="0" algn="l">
              <a:spcBef>
                <a:spcPts val="0"/>
              </a:spcBef>
              <a:spcAft>
                <a:spcPts val="0"/>
              </a:spcAft>
              <a:buSzPts val="1800"/>
              <a:buChar char="●"/>
            </a:pPr>
            <a:r>
              <a:rPr lang="en"/>
              <a:t>Magnetometer</a:t>
            </a:r>
            <a:endParaRPr/>
          </a:p>
          <a:p>
            <a:pPr indent="-342900" lvl="0" marL="457200" rtl="0" algn="l">
              <a:spcBef>
                <a:spcPts val="0"/>
              </a:spcBef>
              <a:spcAft>
                <a:spcPts val="0"/>
              </a:spcAft>
              <a:buSzPts val="1800"/>
              <a:buChar char="●"/>
            </a:pPr>
            <a:r>
              <a:rPr lang="en"/>
              <a:t>Ultrasonic distance sensor</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Angle from accelerometer</a:t>
            </a:r>
            <a:endParaRPr/>
          </a:p>
        </p:txBody>
      </p:sp>
      <p:sp>
        <p:nvSpPr>
          <p:cNvPr id="225" name="Google Shape;225;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6" name="Google Shape;226;p36"/>
          <p:cNvPicPr preferRelativeResize="0"/>
          <p:nvPr/>
        </p:nvPicPr>
        <p:blipFill>
          <a:blip r:embed="rId3">
            <a:alphaModFix/>
          </a:blip>
          <a:stretch>
            <a:fillRect/>
          </a:stretch>
        </p:blipFill>
        <p:spPr>
          <a:xfrm>
            <a:off x="2747985" y="1217588"/>
            <a:ext cx="3353240" cy="32861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Motors</a:t>
            </a:r>
            <a:endParaRPr/>
          </a:p>
        </p:txBody>
      </p:sp>
      <p:sp>
        <p:nvSpPr>
          <p:cNvPr id="232" name="Google Shape;232;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3" name="Google Shape;233;p37"/>
          <p:cNvPicPr preferRelativeResize="0"/>
          <p:nvPr/>
        </p:nvPicPr>
        <p:blipFill>
          <a:blip r:embed="rId3">
            <a:alphaModFix/>
          </a:blip>
          <a:stretch>
            <a:fillRect/>
          </a:stretch>
        </p:blipFill>
        <p:spPr>
          <a:xfrm>
            <a:off x="2488851" y="1049450"/>
            <a:ext cx="3843075" cy="362245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Forwards / backwards motion</a:t>
            </a:r>
            <a:endParaRPr/>
          </a:p>
        </p:txBody>
      </p:sp>
      <p:sp>
        <p:nvSpPr>
          <p:cNvPr id="239" name="Google Shape;239;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 bridge motor driver</a:t>
            </a:r>
            <a:endParaRPr/>
          </a:p>
        </p:txBody>
      </p:sp>
      <p:pic>
        <p:nvPicPr>
          <p:cNvPr id="240" name="Google Shape;240;p38"/>
          <p:cNvPicPr preferRelativeResize="0"/>
          <p:nvPr/>
        </p:nvPicPr>
        <p:blipFill>
          <a:blip r:embed="rId3">
            <a:alphaModFix/>
          </a:blip>
          <a:stretch>
            <a:fillRect/>
          </a:stretch>
        </p:blipFill>
        <p:spPr>
          <a:xfrm>
            <a:off x="6109771" y="1414650"/>
            <a:ext cx="2054050" cy="3034825"/>
          </a:xfrm>
          <a:prstGeom prst="rect">
            <a:avLst/>
          </a:prstGeom>
          <a:noFill/>
          <a:ln>
            <a:noFill/>
          </a:ln>
        </p:spPr>
      </p:pic>
      <p:pic>
        <p:nvPicPr>
          <p:cNvPr id="241" name="Google Shape;241;p38"/>
          <p:cNvPicPr preferRelativeResize="0"/>
          <p:nvPr/>
        </p:nvPicPr>
        <p:blipFill>
          <a:blip r:embed="rId4">
            <a:alphaModFix/>
          </a:blip>
          <a:stretch>
            <a:fillRect/>
          </a:stretch>
        </p:blipFill>
        <p:spPr>
          <a:xfrm>
            <a:off x="2553025" y="1894000"/>
            <a:ext cx="2555476" cy="255547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Motor speed control</a:t>
            </a:r>
            <a:endParaRPr/>
          </a:p>
        </p:txBody>
      </p:sp>
      <p:sp>
        <p:nvSpPr>
          <p:cNvPr id="247" name="Google Shape;247;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Pulse Width Modulation (PWM)</a:t>
            </a:r>
            <a:endParaRPr/>
          </a:p>
          <a:p>
            <a:pPr indent="0" lvl="0" marL="0" rtl="0" algn="l">
              <a:spcBef>
                <a:spcPts val="1200"/>
              </a:spcBef>
              <a:spcAft>
                <a:spcPts val="1200"/>
              </a:spcAft>
              <a:buNone/>
            </a:pPr>
            <a:r>
              <a:t/>
            </a:r>
            <a:endParaRPr/>
          </a:p>
        </p:txBody>
      </p:sp>
      <p:pic>
        <p:nvPicPr>
          <p:cNvPr id="248" name="Google Shape;248;p39"/>
          <p:cNvPicPr preferRelativeResize="0"/>
          <p:nvPr/>
        </p:nvPicPr>
        <p:blipFill>
          <a:blip r:embed="rId3">
            <a:alphaModFix/>
          </a:blip>
          <a:stretch>
            <a:fillRect/>
          </a:stretch>
        </p:blipFill>
        <p:spPr>
          <a:xfrm>
            <a:off x="2938061" y="1847325"/>
            <a:ext cx="2054050" cy="2185783"/>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Motor calibration</a:t>
            </a:r>
            <a:endParaRPr/>
          </a:p>
        </p:txBody>
      </p:sp>
      <p:sp>
        <p:nvSpPr>
          <p:cNvPr id="254" name="Google Shape;254;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12 volt DC motors may have </a:t>
            </a:r>
            <a:r>
              <a:rPr lang="en"/>
              <a:t>different speeds</a:t>
            </a:r>
            <a:endParaRPr/>
          </a:p>
          <a:p>
            <a:pPr indent="0" lvl="0" marL="0" rtl="0" algn="l">
              <a:spcBef>
                <a:spcPts val="1200"/>
              </a:spcBef>
              <a:spcAft>
                <a:spcPts val="0"/>
              </a:spcAft>
              <a:buNone/>
            </a:pPr>
            <a:r>
              <a:rPr lang="en"/>
              <a:t>We need to compensate to go straight</a:t>
            </a:r>
            <a:endParaRPr/>
          </a:p>
          <a:p>
            <a:pPr indent="0" lvl="0" marL="0" rtl="0" algn="l">
              <a:spcBef>
                <a:spcPts val="1200"/>
              </a:spcBef>
              <a:spcAft>
                <a:spcPts val="1200"/>
              </a:spcAft>
              <a:buNone/>
            </a:pPr>
            <a:r>
              <a:rPr lang="en"/>
              <a:t>Could be solved by using stepper motors</a:t>
            </a:r>
            <a:endParaRPr/>
          </a:p>
        </p:txBody>
      </p:sp>
      <p:pic>
        <p:nvPicPr>
          <p:cNvPr id="255" name="Google Shape;255;p40"/>
          <p:cNvPicPr preferRelativeResize="0"/>
          <p:nvPr/>
        </p:nvPicPr>
        <p:blipFill>
          <a:blip r:embed="rId3">
            <a:alphaModFix/>
          </a:blip>
          <a:stretch>
            <a:fillRect/>
          </a:stretch>
        </p:blipFill>
        <p:spPr>
          <a:xfrm>
            <a:off x="814175" y="2653950"/>
            <a:ext cx="2619375" cy="1990725"/>
          </a:xfrm>
          <a:prstGeom prst="rect">
            <a:avLst/>
          </a:prstGeom>
          <a:noFill/>
          <a:ln>
            <a:noFill/>
          </a:ln>
        </p:spPr>
      </p:pic>
      <p:pic>
        <p:nvPicPr>
          <p:cNvPr id="256" name="Google Shape;256;p40"/>
          <p:cNvPicPr preferRelativeResize="0"/>
          <p:nvPr/>
        </p:nvPicPr>
        <p:blipFill>
          <a:blip r:embed="rId4">
            <a:alphaModFix/>
          </a:blip>
          <a:stretch>
            <a:fillRect/>
          </a:stretch>
        </p:blipFill>
        <p:spPr>
          <a:xfrm>
            <a:off x="5310251" y="2520513"/>
            <a:ext cx="2195950" cy="22576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Remote control</a:t>
            </a:r>
            <a:endParaRPr/>
          </a:p>
        </p:txBody>
      </p:sp>
      <p:sp>
        <p:nvSpPr>
          <p:cNvPr id="262" name="Google Shape;262;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Arduino Uno does not have Wifi</a:t>
            </a:r>
            <a:endParaRPr/>
          </a:p>
          <a:p>
            <a:pPr indent="0" lvl="0" marL="0" rtl="0" algn="l">
              <a:spcBef>
                <a:spcPts val="1200"/>
              </a:spcBef>
              <a:spcAft>
                <a:spcPts val="1200"/>
              </a:spcAft>
              <a:buNone/>
            </a:pPr>
            <a:r>
              <a:rPr lang="en"/>
              <a:t>ESP32-BLE-Gamepad library lets us connect to an Xbox controller</a:t>
            </a:r>
            <a:endParaRPr/>
          </a:p>
        </p:txBody>
      </p:sp>
      <p:pic>
        <p:nvPicPr>
          <p:cNvPr id="263" name="Google Shape;263;p41"/>
          <p:cNvPicPr preferRelativeResize="0"/>
          <p:nvPr/>
        </p:nvPicPr>
        <p:blipFill>
          <a:blip r:embed="rId3">
            <a:alphaModFix/>
          </a:blip>
          <a:stretch>
            <a:fillRect/>
          </a:stretch>
        </p:blipFill>
        <p:spPr>
          <a:xfrm>
            <a:off x="573475" y="2378000"/>
            <a:ext cx="2341200" cy="2341200"/>
          </a:xfrm>
          <a:prstGeom prst="rect">
            <a:avLst/>
          </a:prstGeom>
          <a:noFill/>
          <a:ln>
            <a:noFill/>
          </a:ln>
        </p:spPr>
      </p:pic>
      <p:pic>
        <p:nvPicPr>
          <p:cNvPr id="264" name="Google Shape;264;p41"/>
          <p:cNvPicPr preferRelativeResize="0"/>
          <p:nvPr/>
        </p:nvPicPr>
        <p:blipFill>
          <a:blip r:embed="rId4">
            <a:alphaModFix/>
          </a:blip>
          <a:stretch>
            <a:fillRect/>
          </a:stretch>
        </p:blipFill>
        <p:spPr>
          <a:xfrm>
            <a:off x="5063650" y="2431900"/>
            <a:ext cx="3202224" cy="2287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inverted pendulum problem</a:t>
            </a:r>
            <a:endParaRPr/>
          </a:p>
        </p:txBody>
      </p:sp>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1" name="Google Shape;71;p15"/>
          <p:cNvPicPr preferRelativeResize="0"/>
          <p:nvPr/>
        </p:nvPicPr>
        <p:blipFill>
          <a:blip r:embed="rId3">
            <a:alphaModFix/>
          </a:blip>
          <a:stretch>
            <a:fillRect/>
          </a:stretch>
        </p:blipFill>
        <p:spPr>
          <a:xfrm>
            <a:off x="1766875" y="1422400"/>
            <a:ext cx="5610225" cy="2876550"/>
          </a:xfrm>
          <a:prstGeom prst="rect">
            <a:avLst/>
          </a:prstGeom>
          <a:noFill/>
          <a:ln>
            <a:noFill/>
          </a:ln>
        </p:spPr>
      </p:pic>
      <p:sp>
        <p:nvSpPr>
          <p:cNvPr id="72" name="Google Shape;72;p15"/>
          <p:cNvSpPr txBox="1"/>
          <p:nvPr/>
        </p:nvSpPr>
        <p:spPr>
          <a:xfrm>
            <a:off x="507300" y="4713700"/>
            <a:ext cx="4415400" cy="35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https://xkcd.com/2924/</a:t>
            </a:r>
            <a:endParaRPr sz="1800">
              <a:solidFill>
                <a:schemeClr val="lt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Forwards / backwards control</a:t>
            </a:r>
            <a:endParaRPr/>
          </a:p>
        </p:txBody>
      </p:sp>
      <p:sp>
        <p:nvSpPr>
          <p:cNvPr id="270" name="Google Shape;270;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 move forwards we increase the setpoint value to fall forwards / backwards</a:t>
            </a:r>
            <a:endParaRPr/>
          </a:p>
          <a:p>
            <a:pPr indent="0" lvl="0" marL="0" rtl="0" algn="l">
              <a:spcBef>
                <a:spcPts val="1200"/>
              </a:spcBef>
              <a:spcAft>
                <a:spcPts val="1200"/>
              </a:spcAft>
              <a:buNone/>
            </a:pPr>
            <a:r>
              <a:t/>
            </a:r>
            <a:endParaRPr/>
          </a:p>
        </p:txBody>
      </p:sp>
      <p:pic>
        <p:nvPicPr>
          <p:cNvPr id="271" name="Google Shape;271;p42"/>
          <p:cNvPicPr preferRelativeResize="0"/>
          <p:nvPr/>
        </p:nvPicPr>
        <p:blipFill>
          <a:blip r:embed="rId3">
            <a:alphaModFix/>
          </a:blip>
          <a:stretch>
            <a:fillRect/>
          </a:stretch>
        </p:blipFill>
        <p:spPr>
          <a:xfrm>
            <a:off x="3172675" y="1695750"/>
            <a:ext cx="2798649" cy="31771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3"/>
          <p:cNvSpPr/>
          <p:nvPr/>
        </p:nvSpPr>
        <p:spPr>
          <a:xfrm>
            <a:off x="1963450" y="2345150"/>
            <a:ext cx="5425200" cy="22389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7" name="Google Shape;277;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Rotation control</a:t>
            </a:r>
            <a:endParaRPr/>
          </a:p>
        </p:txBody>
      </p:sp>
      <p:sp>
        <p:nvSpPr>
          <p:cNvPr id="278" name="Google Shape;278;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 turn we increase the speed on the opposite wheel</a:t>
            </a:r>
            <a:endParaRPr/>
          </a:p>
          <a:p>
            <a:pPr indent="0" lvl="0" marL="0" rtl="0" algn="l">
              <a:spcBef>
                <a:spcPts val="1200"/>
              </a:spcBef>
              <a:spcAft>
                <a:spcPts val="1200"/>
              </a:spcAft>
              <a:buNone/>
            </a:pPr>
            <a:r>
              <a:rPr lang="en"/>
              <a:t>Or turn wheels in opposite directions to spin on the spot</a:t>
            </a:r>
            <a:endParaRPr/>
          </a:p>
        </p:txBody>
      </p:sp>
      <p:pic>
        <p:nvPicPr>
          <p:cNvPr id="279" name="Google Shape;279;p43"/>
          <p:cNvPicPr preferRelativeResize="0"/>
          <p:nvPr/>
        </p:nvPicPr>
        <p:blipFill>
          <a:blip r:embed="rId3">
            <a:alphaModFix/>
          </a:blip>
          <a:stretch>
            <a:fillRect/>
          </a:stretch>
        </p:blipFill>
        <p:spPr>
          <a:xfrm>
            <a:off x="1978063" y="2360325"/>
            <a:ext cx="5187875" cy="22085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Improvements</a:t>
            </a:r>
            <a:endParaRPr/>
          </a:p>
        </p:txBody>
      </p:sp>
      <p:sp>
        <p:nvSpPr>
          <p:cNvPr id="285" name="Google Shape;285;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 a more popular IMU such as an MPU6050</a:t>
            </a:r>
            <a:endParaRPr/>
          </a:p>
          <a:p>
            <a:pPr indent="0" lvl="0" marL="0" rtl="0" algn="l">
              <a:spcBef>
                <a:spcPts val="1200"/>
              </a:spcBef>
              <a:spcAft>
                <a:spcPts val="0"/>
              </a:spcAft>
              <a:buNone/>
            </a:pPr>
            <a:r>
              <a:rPr lang="en"/>
              <a:t>Use stepper motors rather than DC motors</a:t>
            </a:r>
            <a:endParaRPr/>
          </a:p>
          <a:p>
            <a:pPr indent="0" lvl="0" marL="0" rtl="0" algn="l">
              <a:spcBef>
                <a:spcPts val="1200"/>
              </a:spcBef>
              <a:spcAft>
                <a:spcPts val="0"/>
              </a:spcAft>
              <a:buNone/>
            </a:pPr>
            <a:r>
              <a:rPr lang="en"/>
              <a:t>Use a development board with onboard Wifi</a:t>
            </a:r>
            <a:endParaRPr/>
          </a:p>
          <a:p>
            <a:pPr indent="0" lvl="0" marL="0" rtl="0" algn="l">
              <a:spcBef>
                <a:spcPts val="1200"/>
              </a:spcBef>
              <a:spcAft>
                <a:spcPts val="1200"/>
              </a:spcAft>
              <a:buNone/>
            </a:pPr>
            <a:r>
              <a:rPr lang="en"/>
              <a:t>Stick the robot together with something stronger than </a:t>
            </a:r>
            <a:r>
              <a:rPr lang="en"/>
              <a:t>blu tack</a:t>
            </a:r>
            <a:r>
              <a:rPr lang="en"/>
              <a:t>!</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a:t>
            </a:r>
            <a:endParaRPr/>
          </a:p>
        </p:txBody>
      </p:sp>
      <p:sp>
        <p:nvSpPr>
          <p:cNvPr id="291" name="Google Shape;291;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rPr lang="en"/>
              <a:t>The Arduino code is available at:</a:t>
            </a:r>
            <a:endParaRPr/>
          </a:p>
          <a:p>
            <a:pPr indent="0" lvl="0" marL="0" rtl="0" algn="l">
              <a:spcBef>
                <a:spcPts val="1200"/>
              </a:spcBef>
              <a:spcAft>
                <a:spcPts val="1200"/>
              </a:spcAft>
              <a:buNone/>
            </a:pPr>
            <a:r>
              <a:rPr b="1" lang="en" sz="2500">
                <a:solidFill>
                  <a:schemeClr val="dk1"/>
                </a:solidFill>
              </a:rPr>
              <a:t>https://github.com/rendermaniac/self_balancing_robot</a:t>
            </a:r>
            <a:endParaRPr b="1" sz="25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pendulums</a:t>
            </a:r>
            <a:endParaRPr/>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9" name="Google Shape;79;p16"/>
          <p:cNvPicPr preferRelativeResize="0"/>
          <p:nvPr/>
        </p:nvPicPr>
        <p:blipFill>
          <a:blip r:embed="rId3">
            <a:alphaModFix/>
          </a:blip>
          <a:stretch>
            <a:fillRect/>
          </a:stretch>
        </p:blipFill>
        <p:spPr>
          <a:xfrm>
            <a:off x="2466975" y="952500"/>
            <a:ext cx="4514850" cy="3543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Robert Goddard</a:t>
            </a:r>
            <a:endParaRPr/>
          </a:p>
        </p:txBody>
      </p:sp>
      <p:sp>
        <p:nvSpPr>
          <p:cNvPr id="85" name="Google Shape;85;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Dr. Robert H. Goddard and a liquid oxygen-gasoline rocket at Auburn, Massachusetts, March 16, 1926</a:t>
            </a:r>
            <a:endParaRPr/>
          </a:p>
        </p:txBody>
      </p:sp>
      <p:pic>
        <p:nvPicPr>
          <p:cNvPr id="86" name="Google Shape;86;p17"/>
          <p:cNvPicPr preferRelativeResize="0"/>
          <p:nvPr/>
        </p:nvPicPr>
        <p:blipFill>
          <a:blip r:embed="rId3">
            <a:alphaModFix/>
          </a:blip>
          <a:stretch>
            <a:fillRect/>
          </a:stretch>
        </p:blipFill>
        <p:spPr>
          <a:xfrm>
            <a:off x="3126025" y="1896625"/>
            <a:ext cx="2110000" cy="2590050"/>
          </a:xfrm>
          <a:prstGeom prst="rect">
            <a:avLst/>
          </a:prstGeom>
          <a:noFill/>
          <a:ln>
            <a:noFill/>
          </a:ln>
        </p:spPr>
      </p:pic>
      <p:sp>
        <p:nvSpPr>
          <p:cNvPr id="87" name="Google Shape;87;p17"/>
          <p:cNvSpPr txBox="1"/>
          <p:nvPr/>
        </p:nvSpPr>
        <p:spPr>
          <a:xfrm>
            <a:off x="178500" y="4619750"/>
            <a:ext cx="8408100" cy="4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2"/>
                </a:solidFill>
              </a:rPr>
              <a:t>Esther C. Goddard - Great Images in NASA</a:t>
            </a:r>
            <a:endParaRPr sz="1200">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Thrust vectoring</a:t>
            </a:r>
            <a:endParaRPr/>
          </a:p>
        </p:txBody>
      </p:sp>
      <p:sp>
        <p:nvSpPr>
          <p:cNvPr id="93" name="Google Shape;93;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descr="The HDR video played back at higher speed to reveal the thrust vectoring.  3.6 million lbs of flame being aimed in different directions is quite outside the normal human experience, even it's a severely limited angle compared to a liquid engine.  Note they couldn't vector it down &amp; the vectoring was during a very short part of the test compared to a real launch, yet this was good enough for all the shuttle launches.&#10;&#10;&#10;NASA never released the camera's frame rate, but based on previous thrust vectoring videos, it was probably 240fps.  So the 1st 40 seconds are at 6x normal speed.  The last 30 seconds are real life speed." id="94" name="Google Shape;94;p18" title="SRB Vectoring">
            <a:hlinkClick r:id="rId3"/>
          </p:cNvPr>
          <p:cNvPicPr preferRelativeResize="0"/>
          <p:nvPr/>
        </p:nvPicPr>
        <p:blipFill>
          <a:blip r:embed="rId4">
            <a:alphaModFix/>
          </a:blip>
          <a:stretch>
            <a:fillRect/>
          </a:stretch>
        </p:blipFill>
        <p:spPr>
          <a:xfrm>
            <a:off x="1626128" y="1152475"/>
            <a:ext cx="6073592" cy="3416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PID control introduction</a:t>
            </a:r>
            <a:endParaRPr/>
          </a:p>
        </p:txBody>
      </p:sp>
      <p:sp>
        <p:nvSpPr>
          <p:cNvPr id="100" name="Google Shape;100;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Does use calculus, but not scary maths</a:t>
            </a:r>
            <a:endParaRPr/>
          </a:p>
          <a:p>
            <a:pPr indent="0" lvl="0" marL="0" rtl="0" algn="l">
              <a:spcBef>
                <a:spcPts val="1200"/>
              </a:spcBef>
              <a:spcAft>
                <a:spcPts val="0"/>
              </a:spcAft>
              <a:buNone/>
            </a:pPr>
            <a:r>
              <a:rPr lang="en"/>
              <a:t>Fast and simple</a:t>
            </a:r>
            <a:endParaRPr/>
          </a:p>
          <a:p>
            <a:pPr indent="0" lvl="0" marL="0" rtl="0" algn="l">
              <a:spcBef>
                <a:spcPts val="1200"/>
              </a:spcBef>
              <a:spcAft>
                <a:spcPts val="1200"/>
              </a:spcAft>
              <a:buNone/>
            </a:pPr>
            <a:r>
              <a:rPr lang="en"/>
              <a:t>Controls a single axis</a:t>
            </a:r>
            <a:endParaRPr/>
          </a:p>
        </p:txBody>
      </p:sp>
      <p:pic>
        <p:nvPicPr>
          <p:cNvPr id="101" name="Google Shape;101;p19"/>
          <p:cNvPicPr preferRelativeResize="0"/>
          <p:nvPr/>
        </p:nvPicPr>
        <p:blipFill>
          <a:blip r:embed="rId3">
            <a:alphaModFix/>
          </a:blip>
          <a:stretch>
            <a:fillRect/>
          </a:stretch>
        </p:blipFill>
        <p:spPr>
          <a:xfrm>
            <a:off x="2855950" y="2059750"/>
            <a:ext cx="5611425" cy="2336050"/>
          </a:xfrm>
          <a:prstGeom prst="rect">
            <a:avLst/>
          </a:prstGeom>
          <a:noFill/>
          <a:ln>
            <a:noFill/>
          </a:ln>
        </p:spPr>
      </p:pic>
      <p:sp>
        <p:nvSpPr>
          <p:cNvPr id="102" name="Google Shape;102;p19"/>
          <p:cNvSpPr txBox="1"/>
          <p:nvPr/>
        </p:nvSpPr>
        <p:spPr>
          <a:xfrm>
            <a:off x="2855950" y="4507075"/>
            <a:ext cx="6235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2"/>
                </a:solidFill>
              </a:rPr>
              <a:t>Arturo Urquizo, CC BY-SA 3.0, via Wikimedia Commons</a:t>
            </a:r>
            <a:endParaRPr sz="1800">
              <a:solidFill>
                <a:schemeClr val="lt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History of PID control</a:t>
            </a:r>
            <a:endParaRPr/>
          </a:p>
        </p:txBody>
      </p:sp>
      <p:sp>
        <p:nvSpPr>
          <p:cNvPr id="108" name="Google Shape;108;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Whitehead torpedo, 1866</a:t>
            </a:r>
            <a:endParaRPr/>
          </a:p>
          <a:p>
            <a:pPr indent="0" lvl="0" marL="0" rtl="0" algn="l">
              <a:spcBef>
                <a:spcPts val="1200"/>
              </a:spcBef>
              <a:spcAft>
                <a:spcPts val="0"/>
              </a:spcAft>
              <a:buNone/>
            </a:pPr>
            <a:r>
              <a:rPr lang="en"/>
              <a:t>Elmer Sperry, 1911</a:t>
            </a:r>
            <a:endParaRPr/>
          </a:p>
          <a:p>
            <a:pPr indent="0" lvl="0" marL="0" rtl="0" algn="l">
              <a:spcBef>
                <a:spcPts val="1200"/>
              </a:spcBef>
              <a:spcAft>
                <a:spcPts val="0"/>
              </a:spcAft>
              <a:buNone/>
            </a:pPr>
            <a:r>
              <a:rPr lang="en"/>
              <a:t>Nicolas Minorsky, 1922</a:t>
            </a:r>
            <a:endParaRPr/>
          </a:p>
          <a:p>
            <a:pPr indent="0" lvl="0" marL="0" rtl="0" algn="l">
              <a:spcBef>
                <a:spcPts val="1200"/>
              </a:spcBef>
              <a:spcAft>
                <a:spcPts val="0"/>
              </a:spcAft>
              <a:buNone/>
            </a:pPr>
            <a:r>
              <a:rPr lang="en"/>
              <a:t>Designed for steering large ships</a:t>
            </a:r>
            <a:endParaRPr/>
          </a:p>
          <a:p>
            <a:pPr indent="0" lvl="0" marL="0" rtl="0" algn="l">
              <a:spcBef>
                <a:spcPts val="1200"/>
              </a:spcBef>
              <a:spcAft>
                <a:spcPts val="0"/>
              </a:spcAft>
              <a:buNone/>
            </a:pPr>
            <a:r>
              <a:rPr lang="en"/>
              <a:t>Analog (eg pneumatic)</a:t>
            </a:r>
            <a:endParaRPr/>
          </a:p>
          <a:p>
            <a:pPr indent="0" lvl="0" marL="0" rtl="0" algn="l">
              <a:spcBef>
                <a:spcPts val="1200"/>
              </a:spcBef>
              <a:spcAft>
                <a:spcPts val="1200"/>
              </a:spcAft>
              <a:buNone/>
            </a:pPr>
            <a:r>
              <a:t/>
            </a:r>
            <a:endParaRPr/>
          </a:p>
        </p:txBody>
      </p:sp>
      <p:sp>
        <p:nvSpPr>
          <p:cNvPr id="109" name="Google Shape;109;p20"/>
          <p:cNvSpPr txBox="1"/>
          <p:nvPr/>
        </p:nvSpPr>
        <p:spPr>
          <a:xfrm>
            <a:off x="4159400" y="4267450"/>
            <a:ext cx="4744200" cy="4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By Snip3r at Dutch Wikipedia, CC BY-SA 3.0</a:t>
            </a:r>
            <a:endParaRPr sz="1800">
              <a:solidFill>
                <a:schemeClr val="lt2"/>
              </a:solidFill>
            </a:endParaRPr>
          </a:p>
        </p:txBody>
      </p:sp>
      <p:pic>
        <p:nvPicPr>
          <p:cNvPr id="110" name="Google Shape;110;p20"/>
          <p:cNvPicPr preferRelativeResize="0"/>
          <p:nvPr/>
        </p:nvPicPr>
        <p:blipFill>
          <a:blip r:embed="rId3">
            <a:alphaModFix/>
          </a:blip>
          <a:stretch>
            <a:fillRect/>
          </a:stretch>
        </p:blipFill>
        <p:spPr>
          <a:xfrm>
            <a:off x="5478429" y="807926"/>
            <a:ext cx="3147377" cy="32481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Examples of PID controlled systems</a:t>
            </a:r>
            <a:endParaRPr/>
          </a:p>
        </p:txBody>
      </p:sp>
      <p:sp>
        <p:nvSpPr>
          <p:cNvPr id="116" name="Google Shape;116;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Steering large ships</a:t>
            </a:r>
            <a:endParaRPr/>
          </a:p>
          <a:p>
            <a:pPr indent="0" lvl="0" marL="0" rtl="0" algn="l">
              <a:spcBef>
                <a:spcPts val="1200"/>
              </a:spcBef>
              <a:spcAft>
                <a:spcPts val="0"/>
              </a:spcAft>
              <a:buNone/>
            </a:pPr>
            <a:r>
              <a:rPr lang="en"/>
              <a:t>Constant speed motors (eg lathes, CNC machine, router)</a:t>
            </a:r>
            <a:endParaRPr/>
          </a:p>
          <a:p>
            <a:pPr indent="0" lvl="0" marL="0" rtl="0" algn="l">
              <a:spcBef>
                <a:spcPts val="1200"/>
              </a:spcBef>
              <a:spcAft>
                <a:spcPts val="0"/>
              </a:spcAft>
              <a:buNone/>
            </a:pPr>
            <a:r>
              <a:rPr lang="en"/>
              <a:t>Car cruise control (Ralph Teetor 1948)</a:t>
            </a:r>
            <a:endParaRPr/>
          </a:p>
          <a:p>
            <a:pPr indent="0" lvl="0" marL="0" rtl="0" algn="l">
              <a:spcBef>
                <a:spcPts val="1200"/>
              </a:spcBef>
              <a:spcAft>
                <a:spcPts val="0"/>
              </a:spcAft>
              <a:buNone/>
            </a:pPr>
            <a:r>
              <a:rPr lang="en"/>
              <a:t>Temperature control (heating and cooling)</a:t>
            </a:r>
            <a:endParaRPr/>
          </a:p>
          <a:p>
            <a:pPr indent="0" lvl="0" marL="0" rtl="0" algn="l">
              <a:spcBef>
                <a:spcPts val="1200"/>
              </a:spcBef>
              <a:spcAft>
                <a:spcPts val="0"/>
              </a:spcAft>
              <a:buNone/>
            </a:pPr>
            <a:r>
              <a:rPr lang="en"/>
              <a:t>Water level control</a:t>
            </a:r>
            <a:endParaRPr/>
          </a:p>
          <a:p>
            <a:pPr indent="0" lvl="0" marL="0" rtl="0" algn="l">
              <a:spcBef>
                <a:spcPts val="1200"/>
              </a:spcBef>
              <a:spcAft>
                <a:spcPts val="1200"/>
              </a:spcAft>
              <a:buNone/>
            </a:pPr>
            <a:r>
              <a:rPr lang="en"/>
              <a:t>Constant pressure control (pneumatics, </a:t>
            </a:r>
            <a:r>
              <a:rPr lang="en"/>
              <a:t>hydraulics</a:t>
            </a:r>
            <a:r>
              <a:rPr lang="en"/>
              <a: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